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7" r:id="rId3"/>
    <p:sldId id="257" r:id="rId4"/>
    <p:sldId id="273" r:id="rId5"/>
    <p:sldId id="282" r:id="rId6"/>
    <p:sldId id="276" r:id="rId7"/>
    <p:sldId id="274" r:id="rId8"/>
    <p:sldId id="275" r:id="rId9"/>
    <p:sldId id="272" r:id="rId10"/>
    <p:sldId id="279" r:id="rId11"/>
    <p:sldId id="281" r:id="rId12"/>
    <p:sldId id="280" r:id="rId13"/>
    <p:sldId id="277" r:id="rId14"/>
    <p:sldId id="270" r:id="rId15"/>
    <p:sldId id="271" r:id="rId16"/>
    <p:sldId id="278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4472C4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50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FFA84-17B5-45F8-B80D-E691CA85213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11627-9330-4C46-9A0B-2CB985C0CA0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dirty="0">
              <a:latin typeface="+mn-lt"/>
            </a:rPr>
            <a:t>Zero physical machine required</a:t>
          </a:r>
        </a:p>
      </dgm:t>
    </dgm:pt>
    <dgm:pt modelId="{D9A5DE76-408F-4876-97A9-40D296F06708}" type="parTrans" cxnId="{0D02C3A4-2EB0-412E-95BE-193F52DFEFED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C4B9F2E1-3AF7-4938-9F87-60402F786409}" type="sibTrans" cxnId="{0D02C3A4-2EB0-412E-95BE-193F52DFEFED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D519914D-30AC-4632-99D8-017A6AE6E26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dirty="0">
              <a:latin typeface="+mn-lt"/>
            </a:rPr>
            <a:t>Cost efficiency</a:t>
          </a:r>
        </a:p>
      </dgm:t>
    </dgm:pt>
    <dgm:pt modelId="{840B82D7-CDF1-4AC8-83AE-1E91B77E9FE3}" type="parTrans" cxnId="{223F00CA-9FB4-4D41-9175-EAAC794AA281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D8CBD4B5-6641-4F2A-B8A7-F563AE40F6BA}" type="sibTrans" cxnId="{223F00CA-9FB4-4D41-9175-EAAC794AA281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E2965C98-3E35-4CD3-8243-67A5B89ECEF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dirty="0">
              <a:latin typeface="+mn-lt"/>
            </a:rPr>
            <a:t>Safety</a:t>
          </a:r>
        </a:p>
      </dgm:t>
    </dgm:pt>
    <dgm:pt modelId="{BDA619F4-9426-452B-8F4E-75836599F1E3}" type="parTrans" cxnId="{2DE4FFA0-607B-4322-A717-30E3CBF60198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7F2DD073-3C13-4A48-8554-DCD92B3D3E6D}" type="sibTrans" cxnId="{2DE4FFA0-607B-4322-A717-30E3CBF60198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69F76A02-6BB6-4514-944E-7900493211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>
              <a:latin typeface="+mn-lt"/>
            </a:rPr>
            <a:t>Data availability and accessibility</a:t>
          </a:r>
        </a:p>
      </dgm:t>
    </dgm:pt>
    <dgm:pt modelId="{A17DFBA5-F16B-4C69-B723-A8F6E28371C3}" type="parTrans" cxnId="{AA63C5E2-0DF8-42C1-B931-B893CC5DEC40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69181EA9-8FFE-4A73-896D-DB7FA2925A19}" type="sibTrans" cxnId="{AA63C5E2-0DF8-42C1-B931-B893CC5DEC40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1574DE94-4580-4591-AB24-5E3256196E0D}" type="pres">
      <dgm:prSet presAssocID="{480FFA84-17B5-45F8-B80D-E691CA85213C}" presName="root" presStyleCnt="0">
        <dgm:presLayoutVars>
          <dgm:dir/>
          <dgm:resizeHandles val="exact"/>
        </dgm:presLayoutVars>
      </dgm:prSet>
      <dgm:spPr/>
    </dgm:pt>
    <dgm:pt modelId="{553BAC21-CDE2-4F0F-8838-78D5625C50F5}" type="pres">
      <dgm:prSet presAssocID="{45A11627-9330-4C46-9A0B-2CB985C0CA03}" presName="compNode" presStyleCnt="0"/>
      <dgm:spPr/>
    </dgm:pt>
    <dgm:pt modelId="{53FB40F1-99DB-4AFC-939D-4C5A5720A951}" type="pres">
      <dgm:prSet presAssocID="{45A11627-9330-4C46-9A0B-2CB985C0CA03}" presName="iconBgRect" presStyleLbl="bgShp" presStyleIdx="0" presStyleCnt="4"/>
      <dgm:spPr/>
    </dgm:pt>
    <dgm:pt modelId="{9E6565F1-7480-4433-85FD-37C27C10DB28}" type="pres">
      <dgm:prSet presAssocID="{45A11627-9330-4C46-9A0B-2CB985C0CA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E4C36A-7B29-4AF2-B4E9-EE0B827E30D2}" type="pres">
      <dgm:prSet presAssocID="{45A11627-9330-4C46-9A0B-2CB985C0CA03}" presName="spaceRect" presStyleCnt="0"/>
      <dgm:spPr/>
    </dgm:pt>
    <dgm:pt modelId="{DDDCC572-CF32-45C4-A8B3-E2CD934BC23A}" type="pres">
      <dgm:prSet presAssocID="{45A11627-9330-4C46-9A0B-2CB985C0CA03}" presName="textRect" presStyleLbl="revTx" presStyleIdx="0" presStyleCnt="4">
        <dgm:presLayoutVars>
          <dgm:chMax val="1"/>
          <dgm:chPref val="1"/>
        </dgm:presLayoutVars>
      </dgm:prSet>
      <dgm:spPr/>
    </dgm:pt>
    <dgm:pt modelId="{2407AFA9-9B2B-4863-9209-69F7F1214299}" type="pres">
      <dgm:prSet presAssocID="{C4B9F2E1-3AF7-4938-9F87-60402F786409}" presName="sibTrans" presStyleCnt="0"/>
      <dgm:spPr/>
    </dgm:pt>
    <dgm:pt modelId="{5EA13939-6E38-4E53-9D09-4732B0F7CC85}" type="pres">
      <dgm:prSet presAssocID="{D519914D-30AC-4632-99D8-017A6AE6E260}" presName="compNode" presStyleCnt="0"/>
      <dgm:spPr/>
    </dgm:pt>
    <dgm:pt modelId="{F131042A-8CC1-4E61-A0A9-98E7DF6F920A}" type="pres">
      <dgm:prSet presAssocID="{D519914D-30AC-4632-99D8-017A6AE6E260}" presName="iconBgRect" presStyleLbl="bgShp" presStyleIdx="1" presStyleCnt="4"/>
      <dgm:spPr/>
    </dgm:pt>
    <dgm:pt modelId="{C4BC03BB-A0FC-40CF-A122-7F0E0B45E58D}" type="pres">
      <dgm:prSet presAssocID="{D519914D-30AC-4632-99D8-017A6AE6E2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AE73DC98-0083-4863-BDA0-D8C0ECEDDD40}" type="pres">
      <dgm:prSet presAssocID="{D519914D-30AC-4632-99D8-017A6AE6E260}" presName="spaceRect" presStyleCnt="0"/>
      <dgm:spPr/>
    </dgm:pt>
    <dgm:pt modelId="{904DFC0B-3F88-42E6-A222-A5E7E2B84FAB}" type="pres">
      <dgm:prSet presAssocID="{D519914D-30AC-4632-99D8-017A6AE6E260}" presName="textRect" presStyleLbl="revTx" presStyleIdx="1" presStyleCnt="4">
        <dgm:presLayoutVars>
          <dgm:chMax val="1"/>
          <dgm:chPref val="1"/>
        </dgm:presLayoutVars>
      </dgm:prSet>
      <dgm:spPr/>
    </dgm:pt>
    <dgm:pt modelId="{EC3E196D-D52E-4C86-9C71-05907205E87B}" type="pres">
      <dgm:prSet presAssocID="{D8CBD4B5-6641-4F2A-B8A7-F563AE40F6BA}" presName="sibTrans" presStyleCnt="0"/>
      <dgm:spPr/>
    </dgm:pt>
    <dgm:pt modelId="{F6E32A78-3C38-482A-86CB-0560A9302D7C}" type="pres">
      <dgm:prSet presAssocID="{E2965C98-3E35-4CD3-8243-67A5B89ECEFA}" presName="compNode" presStyleCnt="0"/>
      <dgm:spPr/>
    </dgm:pt>
    <dgm:pt modelId="{64FBCA63-5F36-4C11-B1C4-FCEE9F289A24}" type="pres">
      <dgm:prSet presAssocID="{E2965C98-3E35-4CD3-8243-67A5B89ECEFA}" presName="iconBgRect" presStyleLbl="bgShp" presStyleIdx="2" presStyleCnt="4"/>
      <dgm:spPr/>
    </dgm:pt>
    <dgm:pt modelId="{3811FF5C-AD72-4554-9253-C7B78A0578CD}" type="pres">
      <dgm:prSet presAssocID="{E2965C98-3E35-4CD3-8243-67A5B89ECE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CD481648-6EE8-43C7-A273-B82BF6396346}" type="pres">
      <dgm:prSet presAssocID="{E2965C98-3E35-4CD3-8243-67A5B89ECEFA}" presName="spaceRect" presStyleCnt="0"/>
      <dgm:spPr/>
    </dgm:pt>
    <dgm:pt modelId="{57D4CE5D-48A7-4C6F-982F-F56CAB0546EC}" type="pres">
      <dgm:prSet presAssocID="{E2965C98-3E35-4CD3-8243-67A5B89ECEFA}" presName="textRect" presStyleLbl="revTx" presStyleIdx="2" presStyleCnt="4">
        <dgm:presLayoutVars>
          <dgm:chMax val="1"/>
          <dgm:chPref val="1"/>
        </dgm:presLayoutVars>
      </dgm:prSet>
      <dgm:spPr/>
    </dgm:pt>
    <dgm:pt modelId="{CA329D26-C765-4559-90AA-25354F6AF6AC}" type="pres">
      <dgm:prSet presAssocID="{7F2DD073-3C13-4A48-8554-DCD92B3D3E6D}" presName="sibTrans" presStyleCnt="0"/>
      <dgm:spPr/>
    </dgm:pt>
    <dgm:pt modelId="{19DDB62E-5768-4C5A-86C9-C4A76B128AC6}" type="pres">
      <dgm:prSet presAssocID="{69F76A02-6BB6-4514-944E-7900493211F2}" presName="compNode" presStyleCnt="0"/>
      <dgm:spPr/>
    </dgm:pt>
    <dgm:pt modelId="{9DEB0A75-0E28-483B-AC37-0CEA5F920B59}" type="pres">
      <dgm:prSet presAssocID="{69F76A02-6BB6-4514-944E-7900493211F2}" presName="iconBgRect" presStyleLbl="bgShp" presStyleIdx="3" presStyleCnt="4"/>
      <dgm:spPr/>
    </dgm:pt>
    <dgm:pt modelId="{4709F32E-115E-4920-A6C8-758350181ED8}" type="pres">
      <dgm:prSet presAssocID="{69F76A02-6BB6-4514-944E-7900493211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4AD2EC-0ABD-4549-8C87-FF9AF623C1AE}" type="pres">
      <dgm:prSet presAssocID="{69F76A02-6BB6-4514-944E-7900493211F2}" presName="spaceRect" presStyleCnt="0"/>
      <dgm:spPr/>
    </dgm:pt>
    <dgm:pt modelId="{6940D00E-A34A-43A3-AE9B-679E5D198D9A}" type="pres">
      <dgm:prSet presAssocID="{69F76A02-6BB6-4514-944E-7900493211F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025AD16-C983-48DC-93EB-627C9843E7B5}" type="presOf" srcId="{69F76A02-6BB6-4514-944E-7900493211F2}" destId="{6940D00E-A34A-43A3-AE9B-679E5D198D9A}" srcOrd="0" destOrd="0" presId="urn:microsoft.com/office/officeart/2018/5/layout/IconCircleLabelList"/>
    <dgm:cxn modelId="{49C04A20-FE29-486D-9EC1-4032682F7516}" type="presOf" srcId="{D519914D-30AC-4632-99D8-017A6AE6E260}" destId="{904DFC0B-3F88-42E6-A222-A5E7E2B84FAB}" srcOrd="0" destOrd="0" presId="urn:microsoft.com/office/officeart/2018/5/layout/IconCircleLabelList"/>
    <dgm:cxn modelId="{FD75CE60-35A4-420F-AC79-4C6EF298D0B9}" type="presOf" srcId="{E2965C98-3E35-4CD3-8243-67A5B89ECEFA}" destId="{57D4CE5D-48A7-4C6F-982F-F56CAB0546EC}" srcOrd="0" destOrd="0" presId="urn:microsoft.com/office/officeart/2018/5/layout/IconCircleLabelList"/>
    <dgm:cxn modelId="{A0A3D896-D1EC-4BC9-A4A3-5613245422AE}" type="presOf" srcId="{480FFA84-17B5-45F8-B80D-E691CA85213C}" destId="{1574DE94-4580-4591-AB24-5E3256196E0D}" srcOrd="0" destOrd="0" presId="urn:microsoft.com/office/officeart/2018/5/layout/IconCircleLabelList"/>
    <dgm:cxn modelId="{2DE4FFA0-607B-4322-A717-30E3CBF60198}" srcId="{480FFA84-17B5-45F8-B80D-E691CA85213C}" destId="{E2965C98-3E35-4CD3-8243-67A5B89ECEFA}" srcOrd="2" destOrd="0" parTransId="{BDA619F4-9426-452B-8F4E-75836599F1E3}" sibTransId="{7F2DD073-3C13-4A48-8554-DCD92B3D3E6D}"/>
    <dgm:cxn modelId="{77B5DCA1-C25A-4CF3-B5E0-5BD532174B2A}" type="presOf" srcId="{45A11627-9330-4C46-9A0B-2CB985C0CA03}" destId="{DDDCC572-CF32-45C4-A8B3-E2CD934BC23A}" srcOrd="0" destOrd="0" presId="urn:microsoft.com/office/officeart/2018/5/layout/IconCircleLabelList"/>
    <dgm:cxn modelId="{0D02C3A4-2EB0-412E-95BE-193F52DFEFED}" srcId="{480FFA84-17B5-45F8-B80D-E691CA85213C}" destId="{45A11627-9330-4C46-9A0B-2CB985C0CA03}" srcOrd="0" destOrd="0" parTransId="{D9A5DE76-408F-4876-97A9-40D296F06708}" sibTransId="{C4B9F2E1-3AF7-4938-9F87-60402F786409}"/>
    <dgm:cxn modelId="{223F00CA-9FB4-4D41-9175-EAAC794AA281}" srcId="{480FFA84-17B5-45F8-B80D-E691CA85213C}" destId="{D519914D-30AC-4632-99D8-017A6AE6E260}" srcOrd="1" destOrd="0" parTransId="{840B82D7-CDF1-4AC8-83AE-1E91B77E9FE3}" sibTransId="{D8CBD4B5-6641-4F2A-B8A7-F563AE40F6BA}"/>
    <dgm:cxn modelId="{AA63C5E2-0DF8-42C1-B931-B893CC5DEC40}" srcId="{480FFA84-17B5-45F8-B80D-E691CA85213C}" destId="{69F76A02-6BB6-4514-944E-7900493211F2}" srcOrd="3" destOrd="0" parTransId="{A17DFBA5-F16B-4C69-B723-A8F6E28371C3}" sibTransId="{69181EA9-8FFE-4A73-896D-DB7FA2925A19}"/>
    <dgm:cxn modelId="{A5B0EC42-0FB7-4A7C-B62A-BDE987AD9B4F}" type="presParOf" srcId="{1574DE94-4580-4591-AB24-5E3256196E0D}" destId="{553BAC21-CDE2-4F0F-8838-78D5625C50F5}" srcOrd="0" destOrd="0" presId="urn:microsoft.com/office/officeart/2018/5/layout/IconCircleLabelList"/>
    <dgm:cxn modelId="{5D04FBCC-939D-4B28-98C1-2634C2037D65}" type="presParOf" srcId="{553BAC21-CDE2-4F0F-8838-78D5625C50F5}" destId="{53FB40F1-99DB-4AFC-939D-4C5A5720A951}" srcOrd="0" destOrd="0" presId="urn:microsoft.com/office/officeart/2018/5/layout/IconCircleLabelList"/>
    <dgm:cxn modelId="{5D273FC3-10BF-4551-832C-BA84EBA1B586}" type="presParOf" srcId="{553BAC21-CDE2-4F0F-8838-78D5625C50F5}" destId="{9E6565F1-7480-4433-85FD-37C27C10DB28}" srcOrd="1" destOrd="0" presId="urn:microsoft.com/office/officeart/2018/5/layout/IconCircleLabelList"/>
    <dgm:cxn modelId="{C2AB6D8D-4AE3-440A-8E29-92A3B2A24D27}" type="presParOf" srcId="{553BAC21-CDE2-4F0F-8838-78D5625C50F5}" destId="{7FE4C36A-7B29-4AF2-B4E9-EE0B827E30D2}" srcOrd="2" destOrd="0" presId="urn:microsoft.com/office/officeart/2018/5/layout/IconCircleLabelList"/>
    <dgm:cxn modelId="{118384F6-A643-418E-8B6D-1E46C974C362}" type="presParOf" srcId="{553BAC21-CDE2-4F0F-8838-78D5625C50F5}" destId="{DDDCC572-CF32-45C4-A8B3-E2CD934BC23A}" srcOrd="3" destOrd="0" presId="urn:microsoft.com/office/officeart/2018/5/layout/IconCircleLabelList"/>
    <dgm:cxn modelId="{2E27210D-EDAA-467F-9B12-AED3842E7632}" type="presParOf" srcId="{1574DE94-4580-4591-AB24-5E3256196E0D}" destId="{2407AFA9-9B2B-4863-9209-69F7F1214299}" srcOrd="1" destOrd="0" presId="urn:microsoft.com/office/officeart/2018/5/layout/IconCircleLabelList"/>
    <dgm:cxn modelId="{D48EFBE1-113F-4B45-A990-5356751FB16A}" type="presParOf" srcId="{1574DE94-4580-4591-AB24-5E3256196E0D}" destId="{5EA13939-6E38-4E53-9D09-4732B0F7CC85}" srcOrd="2" destOrd="0" presId="urn:microsoft.com/office/officeart/2018/5/layout/IconCircleLabelList"/>
    <dgm:cxn modelId="{791409B6-0F33-4438-B148-E5699FA448D0}" type="presParOf" srcId="{5EA13939-6E38-4E53-9D09-4732B0F7CC85}" destId="{F131042A-8CC1-4E61-A0A9-98E7DF6F920A}" srcOrd="0" destOrd="0" presId="urn:microsoft.com/office/officeart/2018/5/layout/IconCircleLabelList"/>
    <dgm:cxn modelId="{DA00E9AD-AF3D-4F2A-8C02-A46234FFBE0A}" type="presParOf" srcId="{5EA13939-6E38-4E53-9D09-4732B0F7CC85}" destId="{C4BC03BB-A0FC-40CF-A122-7F0E0B45E58D}" srcOrd="1" destOrd="0" presId="urn:microsoft.com/office/officeart/2018/5/layout/IconCircleLabelList"/>
    <dgm:cxn modelId="{CE0877A0-1F98-41C7-BDDC-2B4447C07140}" type="presParOf" srcId="{5EA13939-6E38-4E53-9D09-4732B0F7CC85}" destId="{AE73DC98-0083-4863-BDA0-D8C0ECEDDD40}" srcOrd="2" destOrd="0" presId="urn:microsoft.com/office/officeart/2018/5/layout/IconCircleLabelList"/>
    <dgm:cxn modelId="{8D3C4846-AC6C-4E94-A49C-6F79979FB9ED}" type="presParOf" srcId="{5EA13939-6E38-4E53-9D09-4732B0F7CC85}" destId="{904DFC0B-3F88-42E6-A222-A5E7E2B84FAB}" srcOrd="3" destOrd="0" presId="urn:microsoft.com/office/officeart/2018/5/layout/IconCircleLabelList"/>
    <dgm:cxn modelId="{80B90471-6722-4B57-9F12-5932107E5659}" type="presParOf" srcId="{1574DE94-4580-4591-AB24-5E3256196E0D}" destId="{EC3E196D-D52E-4C86-9C71-05907205E87B}" srcOrd="3" destOrd="0" presId="urn:microsoft.com/office/officeart/2018/5/layout/IconCircleLabelList"/>
    <dgm:cxn modelId="{8075FC3D-1F5A-4C86-A7E7-066A4FB9AFB4}" type="presParOf" srcId="{1574DE94-4580-4591-AB24-5E3256196E0D}" destId="{F6E32A78-3C38-482A-86CB-0560A9302D7C}" srcOrd="4" destOrd="0" presId="urn:microsoft.com/office/officeart/2018/5/layout/IconCircleLabelList"/>
    <dgm:cxn modelId="{AABA806F-C6C3-4462-AF0D-EAACD626DD35}" type="presParOf" srcId="{F6E32A78-3C38-482A-86CB-0560A9302D7C}" destId="{64FBCA63-5F36-4C11-B1C4-FCEE9F289A24}" srcOrd="0" destOrd="0" presId="urn:microsoft.com/office/officeart/2018/5/layout/IconCircleLabelList"/>
    <dgm:cxn modelId="{66F57BC7-F6E2-4B30-B3AE-376DADCCCA77}" type="presParOf" srcId="{F6E32A78-3C38-482A-86CB-0560A9302D7C}" destId="{3811FF5C-AD72-4554-9253-C7B78A0578CD}" srcOrd="1" destOrd="0" presId="urn:microsoft.com/office/officeart/2018/5/layout/IconCircleLabelList"/>
    <dgm:cxn modelId="{10D2F028-525F-48A5-87EC-9382DE9404EE}" type="presParOf" srcId="{F6E32A78-3C38-482A-86CB-0560A9302D7C}" destId="{CD481648-6EE8-43C7-A273-B82BF6396346}" srcOrd="2" destOrd="0" presId="urn:microsoft.com/office/officeart/2018/5/layout/IconCircleLabelList"/>
    <dgm:cxn modelId="{80E34E01-320F-4D45-8627-A37D308D0A10}" type="presParOf" srcId="{F6E32A78-3C38-482A-86CB-0560A9302D7C}" destId="{57D4CE5D-48A7-4C6F-982F-F56CAB0546EC}" srcOrd="3" destOrd="0" presId="urn:microsoft.com/office/officeart/2018/5/layout/IconCircleLabelList"/>
    <dgm:cxn modelId="{8399A12B-E176-4B2A-9C2F-D26549F46297}" type="presParOf" srcId="{1574DE94-4580-4591-AB24-5E3256196E0D}" destId="{CA329D26-C765-4559-90AA-25354F6AF6AC}" srcOrd="5" destOrd="0" presId="urn:microsoft.com/office/officeart/2018/5/layout/IconCircleLabelList"/>
    <dgm:cxn modelId="{5381DBA0-0397-454F-BECD-751CE77A2DCD}" type="presParOf" srcId="{1574DE94-4580-4591-AB24-5E3256196E0D}" destId="{19DDB62E-5768-4C5A-86C9-C4A76B128AC6}" srcOrd="6" destOrd="0" presId="urn:microsoft.com/office/officeart/2018/5/layout/IconCircleLabelList"/>
    <dgm:cxn modelId="{13CF85F6-54B5-42BD-8A46-1FEDDD858D8C}" type="presParOf" srcId="{19DDB62E-5768-4C5A-86C9-C4A76B128AC6}" destId="{9DEB0A75-0E28-483B-AC37-0CEA5F920B59}" srcOrd="0" destOrd="0" presId="urn:microsoft.com/office/officeart/2018/5/layout/IconCircleLabelList"/>
    <dgm:cxn modelId="{248E415D-4498-4E0D-89A9-7037B1EDD569}" type="presParOf" srcId="{19DDB62E-5768-4C5A-86C9-C4A76B128AC6}" destId="{4709F32E-115E-4920-A6C8-758350181ED8}" srcOrd="1" destOrd="0" presId="urn:microsoft.com/office/officeart/2018/5/layout/IconCircleLabelList"/>
    <dgm:cxn modelId="{6CD40333-D254-48CA-8A8B-ABDF74C568EF}" type="presParOf" srcId="{19DDB62E-5768-4C5A-86C9-C4A76B128AC6}" destId="{FE4AD2EC-0ABD-4549-8C87-FF9AF623C1AE}" srcOrd="2" destOrd="0" presId="urn:microsoft.com/office/officeart/2018/5/layout/IconCircleLabelList"/>
    <dgm:cxn modelId="{2ED54681-C185-4199-ADA0-99DB4BBF3826}" type="presParOf" srcId="{19DDB62E-5768-4C5A-86C9-C4A76B128AC6}" destId="{6940D00E-A34A-43A3-AE9B-679E5D198D9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B40F1-99DB-4AFC-939D-4C5A5720A951}">
      <dsp:nvSpPr>
        <dsp:cNvPr id="0" name=""/>
        <dsp:cNvSpPr/>
      </dsp:nvSpPr>
      <dsp:spPr>
        <a:xfrm>
          <a:off x="973190" y="4692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565F1-7480-4433-85FD-37C27C10DB28}">
      <dsp:nvSpPr>
        <dsp:cNvPr id="0" name=""/>
        <dsp:cNvSpPr/>
      </dsp:nvSpPr>
      <dsp:spPr>
        <a:xfrm>
          <a:off x="1242597" y="7386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CC572-CF32-45C4-A8B3-E2CD934BC23A}">
      <dsp:nvSpPr>
        <dsp:cNvPr id="0" name=""/>
        <dsp:cNvSpPr/>
      </dsp:nvSpPr>
      <dsp:spPr>
        <a:xfrm>
          <a:off x="569079" y="2127114"/>
          <a:ext cx="2072362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latin typeface="+mn-lt"/>
            </a:rPr>
            <a:t>Zero physical machine required</a:t>
          </a:r>
        </a:p>
      </dsp:txBody>
      <dsp:txXfrm>
        <a:off x="569079" y="2127114"/>
        <a:ext cx="2072362" cy="1755000"/>
      </dsp:txXfrm>
    </dsp:sp>
    <dsp:sp modelId="{F131042A-8CC1-4E61-A0A9-98E7DF6F920A}">
      <dsp:nvSpPr>
        <dsp:cNvPr id="0" name=""/>
        <dsp:cNvSpPr/>
      </dsp:nvSpPr>
      <dsp:spPr>
        <a:xfrm>
          <a:off x="3408216" y="4692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C03BB-A0FC-40CF-A122-7F0E0B45E58D}">
      <dsp:nvSpPr>
        <dsp:cNvPr id="0" name=""/>
        <dsp:cNvSpPr/>
      </dsp:nvSpPr>
      <dsp:spPr>
        <a:xfrm>
          <a:off x="3677623" y="7386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DFC0B-3F88-42E6-A222-A5E7E2B84FAB}">
      <dsp:nvSpPr>
        <dsp:cNvPr id="0" name=""/>
        <dsp:cNvSpPr/>
      </dsp:nvSpPr>
      <dsp:spPr>
        <a:xfrm>
          <a:off x="3004105" y="2127114"/>
          <a:ext cx="2072362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latin typeface="+mn-lt"/>
            </a:rPr>
            <a:t>Cost efficiency</a:t>
          </a:r>
        </a:p>
      </dsp:txBody>
      <dsp:txXfrm>
        <a:off x="3004105" y="2127114"/>
        <a:ext cx="2072362" cy="1755000"/>
      </dsp:txXfrm>
    </dsp:sp>
    <dsp:sp modelId="{64FBCA63-5F36-4C11-B1C4-FCEE9F289A24}">
      <dsp:nvSpPr>
        <dsp:cNvPr id="0" name=""/>
        <dsp:cNvSpPr/>
      </dsp:nvSpPr>
      <dsp:spPr>
        <a:xfrm>
          <a:off x="5843242" y="4692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1FF5C-AD72-4554-9253-C7B78A0578CD}">
      <dsp:nvSpPr>
        <dsp:cNvPr id="0" name=""/>
        <dsp:cNvSpPr/>
      </dsp:nvSpPr>
      <dsp:spPr>
        <a:xfrm>
          <a:off x="6112649" y="7386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4CE5D-48A7-4C6F-982F-F56CAB0546EC}">
      <dsp:nvSpPr>
        <dsp:cNvPr id="0" name=""/>
        <dsp:cNvSpPr/>
      </dsp:nvSpPr>
      <dsp:spPr>
        <a:xfrm>
          <a:off x="5439131" y="2127114"/>
          <a:ext cx="2072362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latin typeface="+mn-lt"/>
            </a:rPr>
            <a:t>Safety</a:t>
          </a:r>
        </a:p>
      </dsp:txBody>
      <dsp:txXfrm>
        <a:off x="5439131" y="2127114"/>
        <a:ext cx="2072362" cy="1755000"/>
      </dsp:txXfrm>
    </dsp:sp>
    <dsp:sp modelId="{9DEB0A75-0E28-483B-AC37-0CEA5F920B59}">
      <dsp:nvSpPr>
        <dsp:cNvPr id="0" name=""/>
        <dsp:cNvSpPr/>
      </dsp:nvSpPr>
      <dsp:spPr>
        <a:xfrm>
          <a:off x="8278268" y="4692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9F32E-115E-4920-A6C8-758350181ED8}">
      <dsp:nvSpPr>
        <dsp:cNvPr id="0" name=""/>
        <dsp:cNvSpPr/>
      </dsp:nvSpPr>
      <dsp:spPr>
        <a:xfrm>
          <a:off x="8547675" y="7386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0D00E-A34A-43A3-AE9B-679E5D198D9A}">
      <dsp:nvSpPr>
        <dsp:cNvPr id="0" name=""/>
        <dsp:cNvSpPr/>
      </dsp:nvSpPr>
      <dsp:spPr>
        <a:xfrm>
          <a:off x="7874157" y="2127114"/>
          <a:ext cx="2072362" cy="17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>
              <a:latin typeface="+mn-lt"/>
            </a:rPr>
            <a:t>Data availability and accessibility</a:t>
          </a:r>
        </a:p>
      </dsp:txBody>
      <dsp:txXfrm>
        <a:off x="7874157" y="2127114"/>
        <a:ext cx="2072362" cy="17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21EA71-743C-1894-BB02-D9E3C8E478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56851-F449-4AFC-6364-10D13A93E6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CDC84-7E6D-42AD-8FA9-66BF5A88FDE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88DE3-20FA-F610-CC17-0E2FECF3D6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9A131-B2E0-541B-2568-4EDC7436B9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9556E-4442-4985-8EB5-3BBE190F7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02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7D037-A2BB-406B-B4D9-7EBB618F1D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73CBD-0C42-4659-B786-DA0058E4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28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73CBD-0C42-4659-B786-DA0058E4E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73CBD-0C42-4659-B786-DA0058E4E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5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BAA413C-8412-1013-60F0-3D44AEE8CD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0770" b="21833"/>
          <a:stretch/>
        </p:blipFill>
        <p:spPr>
          <a:xfrm>
            <a:off x="0" y="0"/>
            <a:ext cx="12192001" cy="1219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5F02C1-E0C2-F6D0-BBC4-6D97F09E9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728939-E097-0F40-D68B-0078D3E32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73440-0BE8-041F-642A-A8D25FE0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E180B6-4A3F-DDD8-B7D7-6B9C57CC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FFF04-1353-A3D2-B5B1-82BE414E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FBFA5-564A-0FDC-0375-2258DC97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C61DB-A4FA-C927-7914-4BA0A5DC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0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E6BCC0-496F-C815-161E-90C6126B0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29C7F9-4C0B-C213-B1CB-D21F3002E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001DD3-4647-B111-9D29-1ADF92B9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4DC0A-63E2-F5CB-2B99-05E93260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CFC234-38DE-4F46-556D-2209FF67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5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8A4D9-CD27-0CFF-1CD4-A02CDD85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>
            <a:lvl1pPr>
              <a:defRPr lang="en-US" b="1" dirty="0"/>
            </a:lvl1pPr>
          </a:lstStyle>
          <a:p>
            <a:pPr lvl="0" algn="ctr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076D1-9188-2FE2-7F99-D5EE3D1F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FC54C-E07F-52E7-B9FB-E27EC19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09AEE8-F921-2FC6-789E-039A4972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690A6-7B09-5992-6472-130E8E65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12BAD-88F0-6509-132F-10DEDAE6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824935-DF0B-CDFC-B40E-E3DBB8FB7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827F3-FF21-CB3F-188B-A48D4B91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026C8-6F27-9983-64AD-DE4D1383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8C26F4-5E3B-31AA-4486-49FB48A4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7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54BDB-D2AC-150B-172B-DF34024D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130E3-F9F5-DAD5-11B7-E47241510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F1519F-BCC6-3772-1615-2215C9A99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E95FB9-EB99-3C04-F2C9-7FC48E8F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15A616-87A9-3F59-2DB1-7F510152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5B4DEC-35F9-B673-D13C-004E5144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37B04-0D7D-6AD9-0727-CF77E795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3AB6E3-06A0-8AFC-7A2A-E90CD6294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2C6E1-A940-8EA3-E1D8-7E8B48B99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FC316D-2278-A88C-1732-09E89D6D3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B316DD-3AAC-8E25-F68C-EA223BCC2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E95D63-A48B-DFB2-AC9E-68C30C3E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82C92E-D3FB-EFD2-D858-561C9339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E3310-D3F0-14AD-360F-CD76388D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4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2D6B5-A277-0DE1-4727-6CC03A80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357798-8212-FA95-2353-1B270977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42E20-5CF5-28F4-E821-49CF308B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929272-DD40-64FA-3DDB-349137CC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4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B36BF1-DBF7-E3A9-A4AB-EB081A2A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76833B-0728-7BDD-0B1E-E55E3651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BDF7CD-7D98-1A39-FD2B-356D28AD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454D9-2854-1796-772D-F44AF6A6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1DB82-F3B8-AC2C-0101-EF66C5F6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95AF29-5E7B-CD80-B0FF-F0F8A6EF6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5E33F1-EF0B-0C54-6F59-60C46E38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CD13E8-EDD3-65FE-8905-AF909499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F35FFE-F44A-0D73-7796-41039D31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ABB2E-AA3F-A976-F24A-4765BDF4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135AAA-AE1B-7FAE-1B2D-D1039A459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123607-407E-1BB0-666D-426CF89F8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7110E5-8CF0-F58B-D36E-672D3509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E1A602-BB1C-405D-8E7B-0246FEC563FC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242018-213C-02E7-FBCC-274E73B6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ED385-52BF-879E-E706-69D1E3FF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70F589-7BAE-488B-99D5-82BF9F28F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AFD441-CAF3-6E9B-7AF7-FF0E7E23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FF198C-D127-9D2E-9C71-A2223F3DC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vidia.cn/self-driving-cars/simul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7A955C-187A-0B17-B72F-CC06AC563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4666" r="466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F81D570-8C16-7CB9-1849-BEB7A0FC5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en-US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YB-Driving </a:t>
            </a:r>
            <a:br>
              <a:rPr lang="en-US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Vision-based Autonomous Driving Simulator</a:t>
            </a:r>
            <a:endParaRPr lang="en-US" sz="5400" i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3598FB-E53B-94FD-1A13-1EB157E5B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607" y="1663680"/>
            <a:ext cx="9144000" cy="10983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Report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AA31396-2CF8-5D23-C204-2F48A14F66C7}"/>
              </a:ext>
            </a:extLst>
          </p:cNvPr>
          <p:cNvSpPr txBox="1">
            <a:spLocks/>
          </p:cNvSpPr>
          <p:nvPr/>
        </p:nvSpPr>
        <p:spPr>
          <a:xfrm>
            <a:off x="795154" y="5557706"/>
            <a:ext cx="4111143" cy="8016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Zhenqun Sheng, XiangWen Tian, Dingqi Zhang</a:t>
            </a:r>
          </a:p>
          <a:p>
            <a:pPr algn="l"/>
            <a:r>
              <a:rPr lang="en-US" sz="12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of Software Engineering, 2023,</a:t>
            </a:r>
          </a:p>
          <a:p>
            <a:pPr algn="l"/>
            <a:r>
              <a:rPr lang="en-US" sz="12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Yoobee College of Creative Innovation, Auckland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C3697-08B7-80F5-5CAC-4F3A927A7BDE}"/>
              </a:ext>
            </a:extLst>
          </p:cNvPr>
          <p:cNvSpPr txBox="1"/>
          <p:nvPr/>
        </p:nvSpPr>
        <p:spPr>
          <a:xfrm>
            <a:off x="795154" y="4915437"/>
            <a:ext cx="4612902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sz="1400" b="0" dirty="0"/>
              <a:t>Supervisory team:</a:t>
            </a:r>
          </a:p>
        </p:txBody>
      </p:sp>
    </p:spTree>
    <p:extLst>
      <p:ext uri="{BB962C8B-B14F-4D97-AF65-F5344CB8AC3E}">
        <p14:creationId xmlns:p14="http://schemas.microsoft.com/office/powerpoint/2010/main" val="560147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F9E3B-CE1F-72BF-5B4A-AFBBA6FA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Our Solutions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6C8A-4D31-95C4-43E7-CC371A2A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900" dirty="0"/>
              <a:t>Overall framework</a:t>
            </a:r>
          </a:p>
          <a:p>
            <a:r>
              <a:rPr lang="en-US" sz="1900" dirty="0"/>
              <a:t>Unity </a:t>
            </a:r>
            <a:r>
              <a:rPr lang="en-US" sz="1900" b="1" i="1" dirty="0"/>
              <a:t>3D engine</a:t>
            </a:r>
            <a:r>
              <a:rPr lang="en-US" sz="1900" dirty="0"/>
              <a:t> – virtual town (300x300m )</a:t>
            </a:r>
          </a:p>
          <a:p>
            <a:r>
              <a:rPr lang="en-US" sz="1900" dirty="0"/>
              <a:t>Navigation - Unity </a:t>
            </a:r>
            <a:r>
              <a:rPr lang="en-US" sz="1900" dirty="0" err="1"/>
              <a:t>NavMesh</a:t>
            </a:r>
            <a:endParaRPr lang="en-US" sz="1900" dirty="0"/>
          </a:p>
          <a:p>
            <a:r>
              <a:rPr lang="en-US" sz="1900" dirty="0"/>
              <a:t>Vision-based </a:t>
            </a:r>
            <a:r>
              <a:rPr lang="en-US" sz="1900" b="1" i="1" dirty="0"/>
              <a:t>Object detection</a:t>
            </a:r>
            <a:r>
              <a:rPr lang="en-US" sz="1900" dirty="0"/>
              <a:t> and recognition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Viola-Jones Algorithm, 2001</a:t>
            </a: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R-CNN, 2014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Fast R-CNN &amp; Faster R-CNN, 2015</a:t>
            </a: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Mask R-CNN, 2017</a:t>
            </a:r>
            <a:endParaRPr lang="en-US" sz="1900" dirty="0"/>
          </a:p>
          <a:p>
            <a:pPr lvl="1"/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Yolo, 2016, Yolo family, Yolov8 and fine-tuning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Torchvision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meta segment anything</a:t>
            </a:r>
          </a:p>
          <a:p>
            <a:r>
              <a:rPr lang="en-US" sz="1900" dirty="0">
                <a:highlight>
                  <a:srgbClr val="C0C0C0"/>
                </a:highlight>
              </a:rPr>
              <a:t>Vision-based </a:t>
            </a:r>
            <a:r>
              <a:rPr lang="en-US" sz="1900" b="1" i="1" dirty="0">
                <a:highlight>
                  <a:srgbClr val="C0C0C0"/>
                </a:highlight>
              </a:rPr>
              <a:t>Reinforcement learning</a:t>
            </a:r>
            <a:r>
              <a:rPr lang="en-US" sz="1900" dirty="0">
                <a:highlight>
                  <a:srgbClr val="C0C0C0"/>
                </a:highlight>
              </a:rPr>
              <a:t>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Open Sans" panose="020B0606030504020204" pitchFamily="34" charset="0"/>
              </a:rPr>
              <a:t>Q-Learning 2013</a:t>
            </a:r>
          </a:p>
          <a:p>
            <a:pPr lvl="1"/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Open Sans" panose="020B0606030504020204" pitchFamily="34" charset="0"/>
              </a:rPr>
              <a:t>Linear_QNet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Open Sans" panose="020B0606030504020204" pitchFamily="34" charset="0"/>
              </a:rPr>
              <a:t> (DQN) 2015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Open Sans" panose="020B0606030504020204" pitchFamily="34" charset="0"/>
              </a:rPr>
              <a:t>Double Q-Learning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Open Sans" panose="020B0606030504020204" pitchFamily="34" charset="0"/>
              </a:rPr>
              <a:t>LSTM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C6B13-FF10-8FB0-F927-3BE47C05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2" r="3583" b="4"/>
          <a:stretch/>
        </p:blipFill>
        <p:spPr>
          <a:xfrm>
            <a:off x="7205395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0ACF9-B7B5-EF2F-CC29-B36AB3F86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75"/>
          <a:stretch/>
        </p:blipFill>
        <p:spPr>
          <a:xfrm>
            <a:off x="662493" y="-2564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828FE-AFC0-8D23-0C60-DD301DD3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4" y="-1282"/>
            <a:ext cx="607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6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8C46-3BD2-79A1-349A-A09A1CE0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09AB-9DF0-BDF6-E8F4-B99063837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55974" cy="4572000"/>
          </a:xfrm>
        </p:spPr>
        <p:txBody>
          <a:bodyPr>
            <a:normAutofit lnSpcReduction="10000"/>
          </a:bodyPr>
          <a:lstStyle/>
          <a:p>
            <a:r>
              <a:rPr lang="en-US" sz="2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Object Detection – Yolov8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/>
              <a:t>Dataset preparation</a:t>
            </a:r>
          </a:p>
          <a:p>
            <a:pPr lvl="1"/>
            <a:r>
              <a:rPr lang="en-US" dirty="0"/>
              <a:t>Vision rendering</a:t>
            </a:r>
          </a:p>
          <a:p>
            <a:pPr lvl="1"/>
            <a:r>
              <a:rPr lang="en-US" dirty="0"/>
              <a:t>Augmentation (TBD)</a:t>
            </a:r>
          </a:p>
          <a:p>
            <a:pPr lvl="1"/>
            <a:r>
              <a:rPr lang="en-US" dirty="0"/>
              <a:t>Automatic image annotation</a:t>
            </a:r>
          </a:p>
          <a:p>
            <a:pPr lvl="1"/>
            <a:r>
              <a:rPr lang="en-US" dirty="0"/>
              <a:t>Dataset generating</a:t>
            </a:r>
          </a:p>
          <a:p>
            <a:r>
              <a:rPr lang="en-US" dirty="0"/>
              <a:t>Tools - </a:t>
            </a:r>
            <a:r>
              <a:rPr lang="en-US" dirty="0" err="1"/>
              <a:t>Roboflow</a:t>
            </a:r>
            <a:endParaRPr lang="en-US" dirty="0"/>
          </a:p>
          <a:p>
            <a:r>
              <a:rPr lang="en-US" dirty="0"/>
              <a:t>Train</a:t>
            </a:r>
          </a:p>
          <a:p>
            <a:r>
              <a:rPr lang="en-US" dirty="0"/>
              <a:t>Test &amp; Validate</a:t>
            </a:r>
          </a:p>
          <a:p>
            <a:r>
              <a:rPr lang="en-US" dirty="0"/>
              <a:t>Output (API)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A02A2-52FD-EE2D-AB29-D0144413E960}"/>
              </a:ext>
            </a:extLst>
          </p:cNvPr>
          <p:cNvSpPr txBox="1"/>
          <p:nvPr/>
        </p:nvSpPr>
        <p:spPr>
          <a:xfrm>
            <a:off x="6346272" y="1825625"/>
            <a:ext cx="5242748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from ultralytics import YOLO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# Load a model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model = YOLO('yolov8n.pt')  # load a pretrained model (recommended for training)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# Train the model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results =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model.train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(data='coco8.yaml', epochs=100,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imgsz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=640)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# Run inference with the YOLOv8n model on the 'bus.jpg' image </a:t>
            </a:r>
          </a:p>
          <a:p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results = model('path/to/bus.jpg')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5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45A2-30D3-395E-BDF9-719C2073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/>
              <a:t>Results &amp;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9346C-259F-95C9-EC8C-B5101D862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environment build</a:t>
            </a:r>
          </a:p>
          <a:p>
            <a:r>
              <a:rPr lang="en-US" dirty="0"/>
              <a:t>Vision data collection and auto-annotation</a:t>
            </a:r>
          </a:p>
          <a:p>
            <a:r>
              <a:rPr lang="en-US" dirty="0"/>
              <a:t>Object-detection model training</a:t>
            </a:r>
          </a:p>
          <a:p>
            <a:pPr lvl="1"/>
            <a:r>
              <a:rPr lang="en-US" dirty="0"/>
              <a:t>Batched training</a:t>
            </a:r>
          </a:p>
          <a:p>
            <a:pPr lvl="1"/>
            <a:r>
              <a:rPr lang="en-US" dirty="0"/>
              <a:t>One-frame training (online learning)</a:t>
            </a:r>
          </a:p>
          <a:p>
            <a:r>
              <a:rPr lang="en-US" dirty="0"/>
              <a:t>Object-detection model Validation</a:t>
            </a:r>
          </a:p>
          <a:p>
            <a:pPr lvl="1"/>
            <a:r>
              <a:rPr lang="en-US" dirty="0"/>
              <a:t>Virtual vision dataset validation</a:t>
            </a:r>
          </a:p>
          <a:p>
            <a:pPr lvl="1"/>
            <a:r>
              <a:rPr lang="en-US" dirty="0"/>
              <a:t>Physic world dataset validation</a:t>
            </a:r>
          </a:p>
        </p:txBody>
      </p:sp>
    </p:spTree>
    <p:extLst>
      <p:ext uri="{BB962C8B-B14F-4D97-AF65-F5344CB8AC3E}">
        <p14:creationId xmlns:p14="http://schemas.microsoft.com/office/powerpoint/2010/main" val="136515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5A07-D0AC-B267-46A2-56974863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B232-7008-8586-9951-2F5FF195C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classes</a:t>
            </a:r>
          </a:p>
          <a:p>
            <a:r>
              <a:rPr lang="en-US" dirty="0"/>
              <a:t>To be improve: object occlusion issues</a:t>
            </a:r>
          </a:p>
          <a:p>
            <a:r>
              <a:rPr lang="en-US" dirty="0"/>
              <a:t>Computational power requirements</a:t>
            </a:r>
          </a:p>
          <a:p>
            <a:r>
              <a:rPr lang="en-US" dirty="0"/>
              <a:t>Potential errors (from virtual environment)</a:t>
            </a:r>
          </a:p>
        </p:txBody>
      </p:sp>
    </p:spTree>
    <p:extLst>
      <p:ext uri="{BB962C8B-B14F-4D97-AF65-F5344CB8AC3E}">
        <p14:creationId xmlns:p14="http://schemas.microsoft.com/office/powerpoint/2010/main" val="306921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C1F6-DDCF-5F44-7718-8887B9B2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330B-8D92-1C0A-4DE9-A7A6FE1A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Larger, realistic, &amp; procedural world</a:t>
            </a:r>
          </a:p>
          <a:p>
            <a:r>
              <a:rPr lang="en-US" dirty="0"/>
              <a:t>Combining GIS (google earth / ArcGIS)</a:t>
            </a:r>
          </a:p>
          <a:p>
            <a:r>
              <a:rPr lang="en-US" dirty="0"/>
              <a:t>Sophisticated annotation</a:t>
            </a:r>
          </a:p>
          <a:p>
            <a:r>
              <a:rPr lang="en-US" dirty="0"/>
              <a:t>Physics Informed Machine Learning</a:t>
            </a:r>
          </a:p>
          <a:p>
            <a:r>
              <a:rPr lang="en-US" dirty="0"/>
              <a:t>Deployment (CPU/GPU/NPU Edge computing devices)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5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42D3-802D-B7DA-2BAA-0BD8EA0E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/>
              <a:t>Issues and Leaning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2C12-87E4-0B80-D2A6-9292BC90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6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A3424-B916-87A2-C6E3-EACC60E0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Issues &amp; Lesson learned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0C6405-C422-BFFA-F0FD-3CEDF9953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48" b="557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70" name="Group 58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: Shape 60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1BE0785-DCA5-68AA-6D6A-49D0FC41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189" y="4197093"/>
            <a:ext cx="6745786" cy="230385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Tech </a:t>
            </a:r>
            <a:r>
              <a:rPr lang="en-US" sz="1800" u="sng" dirty="0">
                <a:solidFill>
                  <a:schemeClr val="accent4">
                    <a:alpha val="80000"/>
                  </a:schemeClr>
                </a:solidFill>
              </a:rPr>
              <a:t>availability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– lack of UI framework for Unity application</a:t>
            </a:r>
          </a:p>
          <a:p>
            <a:r>
              <a:rPr lang="en-US" sz="1800" b="1" dirty="0">
                <a:solidFill>
                  <a:schemeClr val="accent4">
                    <a:alpha val="80000"/>
                  </a:schemeClr>
                </a:solidFill>
              </a:rPr>
              <a:t>Appropriateness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of tech-roadmap selection</a:t>
            </a:r>
          </a:p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Situation handling: Member absence &amp; </a:t>
            </a:r>
            <a:r>
              <a:rPr lang="en-US" sz="1800" b="1" u="sng" dirty="0">
                <a:solidFill>
                  <a:schemeClr val="accent4">
                    <a:alpha val="80000"/>
                  </a:schemeClr>
                </a:solidFill>
              </a:rPr>
              <a:t>Contingent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415853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lowchart: Document 8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C05B97D-5E9A-34D7-6FD8-B39A49986703}"/>
              </a:ext>
            </a:extLst>
          </p:cNvPr>
          <p:cNvSpPr txBox="1"/>
          <p:nvPr/>
        </p:nvSpPr>
        <p:spPr>
          <a:xfrm>
            <a:off x="4206875" y="639763"/>
            <a:ext cx="7346950" cy="19129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en-US"/>
            </a:defPPr>
            <a:lvl1pPr marL="57150" algn="ctr">
              <a:lnSpc>
                <a:spcPct val="90000"/>
              </a:lnSpc>
              <a:spcAft>
                <a:spcPts val="600"/>
              </a:spcAft>
              <a:defRPr sz="2000">
                <a:solidFill>
                  <a:schemeClr val="tx2"/>
                </a:solidFill>
              </a:defRPr>
            </a:lvl1pPr>
          </a:lstStyle>
          <a:p>
            <a:pPr marL="0" algn="ctr">
              <a:spcAft>
                <a:spcPts val="600"/>
              </a:spcAft>
            </a:pPr>
            <a:r>
              <a:rPr lang="en-US" sz="2800" b="1" dirty="0"/>
              <a:t>Frank (</a:t>
            </a:r>
            <a:r>
              <a:rPr lang="en-US" sz="2800" b="1" dirty="0" err="1"/>
              <a:t>Zhenqun</a:t>
            </a:r>
            <a:r>
              <a:rPr lang="en-US" sz="2800" b="1" dirty="0"/>
              <a:t> Shen)</a:t>
            </a:r>
          </a:p>
          <a:p>
            <a:pPr marL="0" algn="ctr">
              <a:spcAft>
                <a:spcPts val="600"/>
              </a:spcAft>
            </a:pPr>
            <a:r>
              <a:rPr lang="en-US" sz="2800" dirty="0"/>
              <a:t>Unity3D</a:t>
            </a:r>
          </a:p>
          <a:p>
            <a:pPr marL="0" algn="ctr">
              <a:spcAft>
                <a:spcPts val="600"/>
              </a:spcAft>
            </a:pPr>
            <a:r>
              <a:rPr lang="en-US" sz="2800" dirty="0"/>
              <a:t>(Environment)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DDD7202-B87D-07C0-A039-D07871619E31}"/>
              </a:ext>
            </a:extLst>
          </p:cNvPr>
          <p:cNvSpPr txBox="1"/>
          <p:nvPr/>
        </p:nvSpPr>
        <p:spPr>
          <a:xfrm>
            <a:off x="4206875" y="2622550"/>
            <a:ext cx="7346950" cy="16160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en-US"/>
            </a:defPPr>
            <a:lvl1pPr marL="57150" algn="ctr">
              <a:lnSpc>
                <a:spcPct val="90000"/>
              </a:lnSpc>
              <a:spcAft>
                <a:spcPts val="600"/>
              </a:spcAft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sz="2800" b="1"/>
              <a:t>Bill (</a:t>
            </a:r>
            <a:r>
              <a:rPr lang="en-US" sz="2800" b="1" err="1"/>
              <a:t>XiangWen</a:t>
            </a:r>
            <a:r>
              <a:rPr lang="en-US" sz="2800" b="1"/>
              <a:t> Tian)</a:t>
            </a:r>
          </a:p>
          <a:p>
            <a:r>
              <a:rPr lang="en-US" sz="2800"/>
              <a:t>Research Study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3918425-C207-F6F2-1D6D-25CE0383D31B}"/>
              </a:ext>
            </a:extLst>
          </p:cNvPr>
          <p:cNvSpPr txBox="1"/>
          <p:nvPr/>
        </p:nvSpPr>
        <p:spPr>
          <a:xfrm>
            <a:off x="4206875" y="4305300"/>
            <a:ext cx="7346950" cy="19129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en-US"/>
            </a:defPPr>
            <a:lvl1pPr marL="57150" algn="ctr">
              <a:lnSpc>
                <a:spcPct val="90000"/>
              </a:lnSpc>
              <a:spcAft>
                <a:spcPts val="600"/>
              </a:spcAft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sz="2800" b="1"/>
              <a:t>Nathan (</a:t>
            </a:r>
            <a:r>
              <a:rPr lang="en-US" sz="2800" b="1" err="1"/>
              <a:t>Dingqi</a:t>
            </a:r>
            <a:r>
              <a:rPr lang="en-US" sz="2800" b="1"/>
              <a:t> Zhang)</a:t>
            </a:r>
          </a:p>
          <a:p>
            <a:r>
              <a:rPr lang="en-US" sz="2800"/>
              <a:t>Python </a:t>
            </a:r>
          </a:p>
          <a:p>
            <a:r>
              <a:rPr lang="en-US" sz="2800"/>
              <a:t>(agent/model)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BB1985-CD01-E841-096F-805091F5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Team3 - 3Tives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Innovative, Imaginative, Productive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671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545AB3-162D-F7FC-BE7D-A727235E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0" r="30551" b="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82DA436B-C8DF-8BCD-DAE6-1EEA607B12C2}"/>
              </a:ext>
            </a:extLst>
          </p:cNvPr>
          <p:cNvSpPr/>
          <p:nvPr/>
        </p:nvSpPr>
        <p:spPr>
          <a:xfrm>
            <a:off x="374904" y="2641075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Introduction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5B26C2AE-291F-F79F-EA2B-76FEEED983A1}"/>
              </a:ext>
            </a:extLst>
          </p:cNvPr>
          <p:cNvSpPr/>
          <p:nvPr/>
        </p:nvSpPr>
        <p:spPr>
          <a:xfrm>
            <a:off x="2135438" y="3742807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/>
              <a:t>Techniques &amp; Solution</a:t>
            </a:r>
            <a:endParaRPr lang="en-US" sz="1900" kern="1200" dirty="0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6563736B-D52A-A724-1B9B-BD8EB28962F0}"/>
              </a:ext>
            </a:extLst>
          </p:cNvPr>
          <p:cNvSpPr/>
          <p:nvPr/>
        </p:nvSpPr>
        <p:spPr>
          <a:xfrm>
            <a:off x="2137984" y="2643602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/>
              <a:t>Application &amp; Value</a:t>
            </a: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FBE5C517-AA3B-0F6F-A116-7F059FAADD73}"/>
              </a:ext>
            </a:extLst>
          </p:cNvPr>
          <p:cNvSpPr/>
          <p:nvPr/>
        </p:nvSpPr>
        <p:spPr>
          <a:xfrm>
            <a:off x="3838200" y="2644311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/>
              <a:t>Existing Solutions</a:t>
            </a: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CC9EC22F-8471-914C-F534-6A5AADBA5AA3}"/>
              </a:ext>
            </a:extLst>
          </p:cNvPr>
          <p:cNvSpPr/>
          <p:nvPr/>
        </p:nvSpPr>
        <p:spPr>
          <a:xfrm>
            <a:off x="4232528" y="3742808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/>
              <a:t>Results &amp; Conclusion</a:t>
            </a: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19E67453-D72A-F750-4AE8-233D3FC4B263}"/>
              </a:ext>
            </a:extLst>
          </p:cNvPr>
          <p:cNvSpPr/>
          <p:nvPr/>
        </p:nvSpPr>
        <p:spPr>
          <a:xfrm>
            <a:off x="181927" y="3742808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/>
              <a:t>Requirements &amp; Targets</a:t>
            </a:r>
            <a:endParaRPr lang="en-US" sz="1900" kern="1200" dirty="0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51AFAFBD-A082-3173-6B4C-BF9BB16EEFDA}"/>
              </a:ext>
            </a:extLst>
          </p:cNvPr>
          <p:cNvSpPr/>
          <p:nvPr/>
        </p:nvSpPr>
        <p:spPr>
          <a:xfrm>
            <a:off x="1245584" y="4857352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Future Development</a:t>
            </a: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9D00306D-7088-4D9E-1C4E-1EEB7E618E53}"/>
              </a:ext>
            </a:extLst>
          </p:cNvPr>
          <p:cNvSpPr/>
          <p:nvPr/>
        </p:nvSpPr>
        <p:spPr>
          <a:xfrm>
            <a:off x="2986944" y="4857352"/>
            <a:ext cx="1583055" cy="949833"/>
          </a:xfrm>
          <a:custGeom>
            <a:avLst/>
            <a:gdLst>
              <a:gd name="connsiteX0" fmla="*/ 0 w 1583055"/>
              <a:gd name="connsiteY0" fmla="*/ 0 h 949833"/>
              <a:gd name="connsiteX1" fmla="*/ 1583055 w 1583055"/>
              <a:gd name="connsiteY1" fmla="*/ 0 h 949833"/>
              <a:gd name="connsiteX2" fmla="*/ 1583055 w 1583055"/>
              <a:gd name="connsiteY2" fmla="*/ 949833 h 949833"/>
              <a:gd name="connsiteX3" fmla="*/ 0 w 1583055"/>
              <a:gd name="connsiteY3" fmla="*/ 949833 h 949833"/>
              <a:gd name="connsiteX4" fmla="*/ 0 w 1583055"/>
              <a:gd name="connsiteY4" fmla="*/ 0 h 94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055" h="949833">
                <a:moveTo>
                  <a:pt x="0" y="0"/>
                </a:moveTo>
                <a:lnTo>
                  <a:pt x="1583055" y="0"/>
                </a:lnTo>
                <a:lnTo>
                  <a:pt x="1583055" y="949833"/>
                </a:lnTo>
                <a:lnTo>
                  <a:pt x="0" y="94983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kern="1200" dirty="0"/>
              <a:t>Issues and Leaning</a:t>
            </a:r>
          </a:p>
        </p:txBody>
      </p:sp>
      <p:sp>
        <p:nvSpPr>
          <p:cNvPr id="19" name="副标题 2">
            <a:extLst>
              <a:ext uri="{FF2B5EF4-FFF2-40B4-BE49-F238E27FC236}">
                <a16:creationId xmlns:a16="http://schemas.microsoft.com/office/drawing/2014/main" id="{A1D31294-F17D-03DF-2BCC-BBABB6DA8BB6}"/>
              </a:ext>
            </a:extLst>
          </p:cNvPr>
          <p:cNvSpPr txBox="1">
            <a:spLocks/>
          </p:cNvSpPr>
          <p:nvPr/>
        </p:nvSpPr>
        <p:spPr>
          <a:xfrm>
            <a:off x="651605" y="1113397"/>
            <a:ext cx="4017583" cy="484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0953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F962D-A104-A6BC-2232-CFBF5718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Introduction – Principal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F3FC-4B08-2C61-8A4E-C3A1AF17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280966"/>
            <a:ext cx="5150277" cy="22017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15C40-9EF4-B9CD-6736-4FA01014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-apple-system"/>
              </a:rPr>
              <a:t>Ego-only Systems </a:t>
            </a:r>
            <a:r>
              <a:rPr lang="en-US" altLang="zh-CN" sz="2000" b="0" i="0">
                <a:effectLst/>
                <a:latin typeface="-apple-system"/>
              </a:rPr>
              <a:t>vs </a:t>
            </a:r>
            <a:r>
              <a:rPr lang="en-US" sz="2000" b="0" i="0">
                <a:effectLst/>
                <a:latin typeface="-apple-system"/>
              </a:rPr>
              <a:t>Connected Multi-agents Systems</a:t>
            </a:r>
            <a:endParaRPr lang="en-US" sz="2000"/>
          </a:p>
          <a:p>
            <a:r>
              <a:rPr lang="en-US" sz="2000" b="0" i="0">
                <a:effectLst/>
                <a:latin typeface="-apple-system"/>
              </a:rPr>
              <a:t>Modular Systems vs End-to-end Systems</a:t>
            </a:r>
          </a:p>
          <a:p>
            <a:pPr lvl="1"/>
            <a:r>
              <a:rPr lang="en-US" sz="2000" b="0" i="0">
                <a:effectLst/>
                <a:latin typeface="-apple-system"/>
              </a:rPr>
              <a:t>Direct supervised deep learning</a:t>
            </a:r>
          </a:p>
          <a:p>
            <a:pPr lvl="1"/>
            <a:r>
              <a:rPr lang="en-US" sz="2000" b="0" i="0">
                <a:effectLst/>
                <a:latin typeface="-apple-system"/>
              </a:rPr>
              <a:t>Neuro Evolution</a:t>
            </a:r>
          </a:p>
          <a:p>
            <a:pPr lvl="1"/>
            <a:r>
              <a:rPr lang="en-US" sz="2000" b="1" i="1">
                <a:effectLst/>
                <a:latin typeface="-apple-system"/>
              </a:rPr>
              <a:t>Deep Reinforcement Learning	</a:t>
            </a:r>
          </a:p>
          <a:p>
            <a:pPr lvl="2"/>
            <a:r>
              <a:rPr lang="en-US">
                <a:latin typeface="-apple-system"/>
              </a:rPr>
              <a:t>Deep Q Networks</a:t>
            </a:r>
          </a:p>
          <a:p>
            <a:pPr lvl="2"/>
            <a:r>
              <a:rPr lang="en-US" b="0" i="0">
                <a:effectLst/>
                <a:latin typeface="-apple-system"/>
              </a:rPr>
              <a:t>Lack of hard-coded safety measures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3C96F5-2BA0-85EB-7512-E4614C8C15DA}"/>
              </a:ext>
            </a:extLst>
          </p:cNvPr>
          <p:cNvSpPr/>
          <p:nvPr/>
        </p:nvSpPr>
        <p:spPr>
          <a:xfrm>
            <a:off x="645222" y="2512503"/>
            <a:ext cx="4375589" cy="34143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3D Graphic Engine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F962D-A104-A6BC-2232-CFBF5718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03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15C40-9EF4-B9CD-6736-4FA01014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438740"/>
            <a:ext cx="10515600" cy="9007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Autonomous Driving</a:t>
            </a:r>
          </a:p>
          <a:p>
            <a:r>
              <a:rPr lang="en-US" dirty="0"/>
              <a:t>Autonomous Driving simulator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FFEFE-5580-70E3-9EE0-8C8176C8CD93}"/>
              </a:ext>
            </a:extLst>
          </p:cNvPr>
          <p:cNvGrpSpPr/>
          <p:nvPr/>
        </p:nvGrpSpPr>
        <p:grpSpPr>
          <a:xfrm>
            <a:off x="815031" y="4973935"/>
            <a:ext cx="4024505" cy="750137"/>
            <a:chOff x="1266504" y="5369595"/>
            <a:chExt cx="4421231" cy="7501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0BA19F-8746-AF1E-6DBC-5D2943671EF7}"/>
                </a:ext>
              </a:extLst>
            </p:cNvPr>
            <p:cNvSpPr/>
            <p:nvPr/>
          </p:nvSpPr>
          <p:spPr>
            <a:xfrm>
              <a:off x="1266504" y="5373184"/>
              <a:ext cx="2096139" cy="326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Rendering System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1FF2EE-79CA-ED33-6B7F-0ED3D97C62F3}"/>
                </a:ext>
              </a:extLst>
            </p:cNvPr>
            <p:cNvSpPr/>
            <p:nvPr/>
          </p:nvSpPr>
          <p:spPr>
            <a:xfrm>
              <a:off x="3591596" y="5369595"/>
              <a:ext cx="2096139" cy="326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Physic System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027ADD-5FBE-3498-B287-78B9F44CDC3A}"/>
                </a:ext>
              </a:extLst>
            </p:cNvPr>
            <p:cNvSpPr/>
            <p:nvPr/>
          </p:nvSpPr>
          <p:spPr>
            <a:xfrm>
              <a:off x="3586440" y="5793676"/>
              <a:ext cx="2096139" cy="326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Editor/Scripts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C5F5E4-668B-54BF-8409-6422E93B438A}"/>
                </a:ext>
              </a:extLst>
            </p:cNvPr>
            <p:cNvSpPr/>
            <p:nvPr/>
          </p:nvSpPr>
          <p:spPr>
            <a:xfrm>
              <a:off x="1266504" y="5793676"/>
              <a:ext cx="2096139" cy="326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Plugins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E8EC6A-B57C-E417-8DFF-70710D10978C}"/>
              </a:ext>
            </a:extLst>
          </p:cNvPr>
          <p:cNvGrpSpPr/>
          <p:nvPr/>
        </p:nvGrpSpPr>
        <p:grpSpPr>
          <a:xfrm>
            <a:off x="1316838" y="2910133"/>
            <a:ext cx="3062215" cy="1943543"/>
            <a:chOff x="1670087" y="3052101"/>
            <a:chExt cx="3631755" cy="19435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39BD79-6114-0AFD-BBB2-29052EB9ADF3}"/>
                </a:ext>
              </a:extLst>
            </p:cNvPr>
            <p:cNvSpPr/>
            <p:nvPr/>
          </p:nvSpPr>
          <p:spPr>
            <a:xfrm>
              <a:off x="1670087" y="3052101"/>
              <a:ext cx="3631755" cy="19435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Virtual Environment</a:t>
              </a:r>
            </a:p>
            <a:p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6AC1DC-B89D-947D-634A-26A5F9F2CB66}"/>
                </a:ext>
              </a:extLst>
            </p:cNvPr>
            <p:cNvSpPr/>
            <p:nvPr/>
          </p:nvSpPr>
          <p:spPr>
            <a:xfrm>
              <a:off x="2061769" y="3420612"/>
              <a:ext cx="1300874" cy="326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Natures</a:t>
              </a:r>
            </a:p>
            <a:p>
              <a:endParaRPr lang="en-US" sz="1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640A92-F48D-447A-DA67-4075D859EC2C}"/>
                </a:ext>
              </a:extLst>
            </p:cNvPr>
            <p:cNvSpPr/>
            <p:nvPr/>
          </p:nvSpPr>
          <p:spPr>
            <a:xfrm>
              <a:off x="2061769" y="3805620"/>
              <a:ext cx="1300874" cy="326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Vehicles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EAC1B2-2AED-C767-EF80-467AA41D630F}"/>
                </a:ext>
              </a:extLst>
            </p:cNvPr>
            <p:cNvSpPr/>
            <p:nvPr/>
          </p:nvSpPr>
          <p:spPr>
            <a:xfrm>
              <a:off x="2061769" y="4190628"/>
              <a:ext cx="1300874" cy="326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Road/sign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A8EF4A-CC4D-FB95-CA12-4E41B3A3BD73}"/>
                </a:ext>
              </a:extLst>
            </p:cNvPr>
            <p:cNvSpPr/>
            <p:nvPr/>
          </p:nvSpPr>
          <p:spPr>
            <a:xfrm>
              <a:off x="2061769" y="4575636"/>
              <a:ext cx="1300874" cy="326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Buildings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8840EF-2817-224F-C0A2-C03CA0925F9F}"/>
                </a:ext>
              </a:extLst>
            </p:cNvPr>
            <p:cNvSpPr/>
            <p:nvPr/>
          </p:nvSpPr>
          <p:spPr>
            <a:xfrm>
              <a:off x="3680435" y="4027600"/>
              <a:ext cx="1300874" cy="326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/>
                <a:t>Detectors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BE366-7C09-0EB1-8B7E-EEB2A486DE15}"/>
              </a:ext>
            </a:extLst>
          </p:cNvPr>
          <p:cNvSpPr/>
          <p:nvPr/>
        </p:nvSpPr>
        <p:spPr>
          <a:xfrm>
            <a:off x="6308521" y="2512503"/>
            <a:ext cx="2066136" cy="341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Machine Learning </a:t>
            </a:r>
            <a:r>
              <a:rPr lang="en-US" altLang="zh-CN" dirty="0"/>
              <a:t>Agent</a:t>
            </a:r>
            <a:r>
              <a:rPr lang="en-US" dirty="0"/>
              <a:t> (python/</a:t>
            </a:r>
            <a:r>
              <a:rPr lang="en-US" dirty="0" err="1"/>
              <a:t>c++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D81618-A153-E276-F1DE-C27AA6E582BD}"/>
              </a:ext>
            </a:extLst>
          </p:cNvPr>
          <p:cNvSpPr/>
          <p:nvPr/>
        </p:nvSpPr>
        <p:spPr>
          <a:xfrm>
            <a:off x="645223" y="6006517"/>
            <a:ext cx="7729434" cy="3858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 &amp; Learning </a:t>
            </a:r>
            <a:r>
              <a:rPr lang="en-US" dirty="0" err="1"/>
              <a:t>Hardwares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09BAA4-154D-042A-3BCD-A81852BCC6C1}"/>
              </a:ext>
            </a:extLst>
          </p:cNvPr>
          <p:cNvSpPr/>
          <p:nvPr/>
        </p:nvSpPr>
        <p:spPr>
          <a:xfrm>
            <a:off x="5142182" y="2605448"/>
            <a:ext cx="1096868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LiDAR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62DD8F-79A1-B936-A5BD-9787A26021BC}"/>
              </a:ext>
            </a:extLst>
          </p:cNvPr>
          <p:cNvSpPr/>
          <p:nvPr/>
        </p:nvSpPr>
        <p:spPr>
          <a:xfrm>
            <a:off x="5142182" y="3026371"/>
            <a:ext cx="1096868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RADAR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B104A1-5BDA-CF93-0740-23C14310A7CF}"/>
              </a:ext>
            </a:extLst>
          </p:cNvPr>
          <p:cNvSpPr/>
          <p:nvPr/>
        </p:nvSpPr>
        <p:spPr>
          <a:xfrm>
            <a:off x="5142182" y="3447294"/>
            <a:ext cx="1096868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9ABCEFE-18C0-6AA8-1651-014FEF72271F}"/>
              </a:ext>
            </a:extLst>
          </p:cNvPr>
          <p:cNvSpPr/>
          <p:nvPr/>
        </p:nvSpPr>
        <p:spPr>
          <a:xfrm>
            <a:off x="5188653" y="4276763"/>
            <a:ext cx="956220" cy="3810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B07D7B-E994-8397-9897-1793FF1E0869}"/>
              </a:ext>
            </a:extLst>
          </p:cNvPr>
          <p:cNvSpPr/>
          <p:nvPr/>
        </p:nvSpPr>
        <p:spPr>
          <a:xfrm>
            <a:off x="6641227" y="3621335"/>
            <a:ext cx="1499187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12C0D-67EF-896A-2354-CE942309D928}"/>
              </a:ext>
            </a:extLst>
          </p:cNvPr>
          <p:cNvSpPr/>
          <p:nvPr/>
        </p:nvSpPr>
        <p:spPr>
          <a:xfrm>
            <a:off x="6641227" y="4042258"/>
            <a:ext cx="1499187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75948E-E36E-F2E9-F312-9CA7B002D41F}"/>
              </a:ext>
            </a:extLst>
          </p:cNvPr>
          <p:cNvSpPr/>
          <p:nvPr/>
        </p:nvSpPr>
        <p:spPr>
          <a:xfrm>
            <a:off x="6641227" y="4463181"/>
            <a:ext cx="1499187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691890-1A38-F0B7-E507-DF9974690938}"/>
              </a:ext>
            </a:extLst>
          </p:cNvPr>
          <p:cNvSpPr/>
          <p:nvPr/>
        </p:nvSpPr>
        <p:spPr>
          <a:xfrm>
            <a:off x="5105746" y="4853676"/>
            <a:ext cx="1096868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Punish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4074C-2E4C-5708-EFAC-C530E866B85E}"/>
              </a:ext>
            </a:extLst>
          </p:cNvPr>
          <p:cNvSpPr/>
          <p:nvPr/>
        </p:nvSpPr>
        <p:spPr>
          <a:xfrm>
            <a:off x="5105746" y="5267068"/>
            <a:ext cx="1096868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Reward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02CE34-96F9-1838-C0D1-52A2E84C74B8}"/>
              </a:ext>
            </a:extLst>
          </p:cNvPr>
          <p:cNvSpPr/>
          <p:nvPr/>
        </p:nvSpPr>
        <p:spPr>
          <a:xfrm>
            <a:off x="9526428" y="2527429"/>
            <a:ext cx="2020350" cy="341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Deployment</a:t>
            </a: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149AA240-C721-E114-23B2-758D0744D4BC}"/>
              </a:ext>
            </a:extLst>
          </p:cNvPr>
          <p:cNvSpPr/>
          <p:nvPr/>
        </p:nvSpPr>
        <p:spPr>
          <a:xfrm>
            <a:off x="8472479" y="4044064"/>
            <a:ext cx="956220" cy="3810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97FDA9-1BFA-8299-E67A-DCB1E8D0A56D}"/>
              </a:ext>
            </a:extLst>
          </p:cNvPr>
          <p:cNvSpPr/>
          <p:nvPr/>
        </p:nvSpPr>
        <p:spPr>
          <a:xfrm>
            <a:off x="9526428" y="6006517"/>
            <a:ext cx="2040920" cy="3858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Embedding Devices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5EB312-6264-94D5-3828-DDBA3101BA2E}"/>
              </a:ext>
            </a:extLst>
          </p:cNvPr>
          <p:cNvSpPr/>
          <p:nvPr/>
        </p:nvSpPr>
        <p:spPr>
          <a:xfrm>
            <a:off x="9590880" y="3630198"/>
            <a:ext cx="1908048" cy="32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Sensors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0FF5D1-5FEF-B50B-F22B-E268F742F980}"/>
              </a:ext>
            </a:extLst>
          </p:cNvPr>
          <p:cNvSpPr/>
          <p:nvPr/>
        </p:nvSpPr>
        <p:spPr>
          <a:xfrm>
            <a:off x="9590880" y="4494481"/>
            <a:ext cx="1908048" cy="32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Control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76DEE8-92CD-3EDC-6ECB-7FE005E8FCC1}"/>
              </a:ext>
            </a:extLst>
          </p:cNvPr>
          <p:cNvSpPr/>
          <p:nvPr/>
        </p:nvSpPr>
        <p:spPr>
          <a:xfrm>
            <a:off x="9590880" y="4050690"/>
            <a:ext cx="1908048" cy="326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Computation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F214F0-4E01-6A02-E30F-97650E3615B0}"/>
              </a:ext>
            </a:extLst>
          </p:cNvPr>
          <p:cNvSpPr/>
          <p:nvPr/>
        </p:nvSpPr>
        <p:spPr>
          <a:xfrm>
            <a:off x="5142182" y="3855006"/>
            <a:ext cx="1096868" cy="326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4812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4317-C7F0-A70C-AE53-D5BA3B68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/>
              <a:t>Applications &amp; Value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2179B-E737-A739-F26B-19925AFDC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8587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23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A0D12-A6F0-8149-92AC-C4D0074A8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34" b="-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1E6FE-6647-644B-D829-449CD92B7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815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75A0A-AAFE-FF4D-ED4B-CC9234CC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kern="1200"/>
              <a:t>Existing Solutions</a:t>
            </a:r>
            <a:endParaRPr lang="en-US" sz="3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79F1-4ED0-4E55-E0C3-2563AECA7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/>
              <a:t>Unity+LGSVL</a:t>
            </a:r>
          </a:p>
          <a:p>
            <a:r>
              <a:rPr lang="en-US" sz="2000"/>
              <a:t>Unity+AriSim</a:t>
            </a:r>
          </a:p>
          <a:p>
            <a:r>
              <a:rPr lang="en-US" sz="2000"/>
              <a:t>Carla+Unreal</a:t>
            </a:r>
          </a:p>
          <a:p>
            <a:r>
              <a:rPr lang="en-US" sz="2000"/>
              <a:t>Autoware+AWSIM</a:t>
            </a:r>
          </a:p>
          <a:p>
            <a:r>
              <a:rPr lang="en-US" sz="2000">
                <a:hlinkClick r:id="rId4"/>
              </a:rPr>
              <a:t>Nvidia</a:t>
            </a:r>
            <a:r>
              <a:rPr lang="en-US" sz="2000"/>
              <a:t> Drive SIM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FD9766-815E-5A6F-C1AD-4F5D7EEF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B8E7A-A72B-3BB5-32B2-06468309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pPr defTabSz="844550">
              <a:spcBef>
                <a:spcPct val="0"/>
              </a:spcBef>
              <a:spcAft>
                <a:spcPct val="35000"/>
              </a:spcAft>
            </a:pPr>
            <a:r>
              <a:rPr lang="en-US" sz="4000"/>
              <a:t>MSE806 Project Targets</a:t>
            </a:r>
            <a:endParaRPr lang="en-US" sz="4000" kern="1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05F2-1FC7-2649-A429-07D6FE358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Build up a framework of train-test-verify</a:t>
            </a:r>
          </a:p>
          <a:p>
            <a:r>
              <a:rPr lang="en-US" sz="2000" dirty="0"/>
              <a:t>Traffic sign detection and recognition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Optional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control – speed limit control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control – lane maintain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control – vehicle detection and collision avoidance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control – pedestrian detection and collision avoidance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board game">
            <a:extLst>
              <a:ext uri="{FF2B5EF4-FFF2-40B4-BE49-F238E27FC236}">
                <a16:creationId xmlns:a16="http://schemas.microsoft.com/office/drawing/2014/main" id="{A5763440-FB4D-91CD-D323-23792D62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0" r="1971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4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BCCC-74EF-273D-F59E-5FC43CB0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Major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B44A-A532-702E-153E-9213C6C31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6185959" cy="344783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RL Model choosing</a:t>
            </a:r>
          </a:p>
          <a:p>
            <a:pPr lvl="1"/>
            <a:r>
              <a:rPr lang="en-US" sz="2000" dirty="0"/>
              <a:t>Changing object size (temporal signal)</a:t>
            </a:r>
          </a:p>
          <a:p>
            <a:pPr lvl="1"/>
            <a:r>
              <a:rPr lang="en-US" sz="2000"/>
              <a:t>Feature </a:t>
            </a:r>
            <a:r>
              <a:rPr lang="en-US" sz="2000" dirty="0"/>
              <a:t>selection</a:t>
            </a:r>
          </a:p>
          <a:p>
            <a:pPr lvl="1"/>
            <a:r>
              <a:rPr lang="en-US" sz="2000" dirty="0"/>
              <a:t>Training/inference effectiveness</a:t>
            </a:r>
          </a:p>
          <a:p>
            <a:r>
              <a:rPr lang="en-US" sz="2400" dirty="0"/>
              <a:t>Multi-object tracking and recognition</a:t>
            </a:r>
          </a:p>
          <a:p>
            <a:r>
              <a:rPr lang="en-US" sz="2400" dirty="0"/>
              <a:t>Award/punish mechanism design</a:t>
            </a:r>
          </a:p>
          <a:p>
            <a:r>
              <a:rPr lang="en-US" sz="2400" dirty="0"/>
              <a:t>Coding</a:t>
            </a:r>
          </a:p>
          <a:p>
            <a:pPr lvl="1"/>
            <a:r>
              <a:rPr lang="en-US" sz="2000" dirty="0"/>
              <a:t>Batched-Online learning</a:t>
            </a:r>
          </a:p>
          <a:p>
            <a:pPr lvl="1"/>
            <a:r>
              <a:rPr lang="en-US" sz="2000" dirty="0"/>
              <a:t>Multi-agents learning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84F2E4EB-0719-B36C-1F7C-D03134C8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5" r="33985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748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1644</TotalTime>
  <Words>571</Words>
  <Application>Microsoft Office PowerPoint</Application>
  <PresentationFormat>Widescreen</PresentationFormat>
  <Paragraphs>156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Open Sans</vt:lpstr>
      <vt:lpstr>Office 主题​​</vt:lpstr>
      <vt:lpstr>YB-Driving  Vision-based Autonomous Driving Simulator</vt:lpstr>
      <vt:lpstr>Team3 - 3Tives  Innovative, Imaginative, Productive</vt:lpstr>
      <vt:lpstr>PowerPoint Presentation</vt:lpstr>
      <vt:lpstr>Introduction – Principal</vt:lpstr>
      <vt:lpstr>Introduction</vt:lpstr>
      <vt:lpstr>Applications &amp; Value</vt:lpstr>
      <vt:lpstr>Existing Solutions</vt:lpstr>
      <vt:lpstr>MSE806 Project Targets</vt:lpstr>
      <vt:lpstr>Major Challenges</vt:lpstr>
      <vt:lpstr>Our Solutions</vt:lpstr>
      <vt:lpstr>PowerPoint Presentation</vt:lpstr>
      <vt:lpstr>Process</vt:lpstr>
      <vt:lpstr>Results &amp; Conclusion</vt:lpstr>
      <vt:lpstr>Limitation</vt:lpstr>
      <vt:lpstr>Future Development</vt:lpstr>
      <vt:lpstr>Issues and Leaning</vt:lpstr>
      <vt:lpstr>Issues &amp; Lesson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YBCarRental3D</dc:title>
  <dc:creator>Frank Shen</dc:creator>
  <cp:lastModifiedBy>Frank Shen</cp:lastModifiedBy>
  <cp:revision>56</cp:revision>
  <dcterms:created xsi:type="dcterms:W3CDTF">2023-10-27T00:37:38Z</dcterms:created>
  <dcterms:modified xsi:type="dcterms:W3CDTF">2024-03-11T08:49:20Z</dcterms:modified>
</cp:coreProperties>
</file>